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6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4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95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9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9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67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2097155" name="Picture 15" descr="HD-PanelTitleR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48582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097156" name="Picture 16" descr="HDRibbonTitle-UniformTrim.png"/>
            <p:cNvPicPr>
              <a:picLocks noChangeAspect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97157" name="Picture 19" descr="HDRibbonTitle-UniformTrim.png"/>
            <p:cNvPicPr>
              <a:picLocks noChangeAspect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1048583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48584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48585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t>4/5/2026</a:t>
            </a:fld>
            <a:endParaRPr lang="en-US" dirty="0"/>
          </a:p>
        </p:txBody>
      </p:sp>
      <p:sp>
        <p:nvSpPr>
          <p:cNvPr id="104858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4858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45728" name="Straight Connector 14"/>
          <p:cNvCxnSpPr>
            <a:cxnSpLocks/>
          </p:cNvCxnSpPr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4866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104866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4866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4/5/2026</a:t>
            </a:fld>
            <a:endParaRPr lang="en-US" dirty="0"/>
          </a:p>
        </p:txBody>
      </p:sp>
      <p:sp>
        <p:nvSpPr>
          <p:cNvPr id="104866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6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48617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486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4/5/2026</a:t>
            </a:fld>
            <a:endParaRPr lang="en-US" dirty="0"/>
          </a:p>
        </p:txBody>
      </p:sp>
      <p:sp>
        <p:nvSpPr>
          <p:cNvPr id="10486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45731" name="Straight Connector 14"/>
          <p:cNvCxnSpPr>
            <a:cxnSpLocks/>
          </p:cNvCxnSpPr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4865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</a:lvl2pPr>
            <a:lvl3pPr marL="914400" indent="0">
              <a:buFontTx/>
              <a:buNone/>
            </a:lvl3pPr>
            <a:lvl4pPr marL="1371600" indent="0">
              <a:buFontTx/>
              <a:buNone/>
            </a:lvl4pPr>
            <a:lvl5pPr marL="1828800" indent="0">
              <a:buFontTx/>
              <a:buNone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48656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4865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4/5/2026</a:t>
            </a:fld>
            <a:endParaRPr lang="en-US" dirty="0"/>
          </a:p>
        </p:txBody>
      </p:sp>
      <p:sp>
        <p:nvSpPr>
          <p:cNvPr id="10486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48660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661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3145736" name="Straight Connector 18"/>
          <p:cNvCxnSpPr>
            <a:cxnSpLocks/>
          </p:cNvCxnSpPr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48612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486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4/5/2026</a:t>
            </a:fld>
            <a:endParaRPr lang="en-US" dirty="0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48675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48676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4867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4/5/2026</a:t>
            </a:fld>
            <a:endParaRPr lang="en-US" dirty="0"/>
          </a:p>
        </p:txBody>
      </p:sp>
      <p:sp>
        <p:nvSpPr>
          <p:cNvPr id="104867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48680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681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3145738" name="Straight Connector 25"/>
          <p:cNvCxnSpPr>
            <a:cxnSpLocks/>
          </p:cNvCxnSpPr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48628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48629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486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4/5/2026</a:t>
            </a:fld>
            <a:endParaRPr lang="en-US" dirty="0"/>
          </a:p>
        </p:txBody>
      </p:sp>
      <p:sp>
        <p:nvSpPr>
          <p:cNvPr id="10486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45732" name="Straight Connector 14"/>
          <p:cNvCxnSpPr>
            <a:cxnSpLocks/>
          </p:cNvCxnSpPr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4868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86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4/5/2026</a:t>
            </a:fld>
            <a:endParaRPr lang="en-US" dirty="0"/>
          </a:p>
        </p:txBody>
      </p:sp>
      <p:sp>
        <p:nvSpPr>
          <p:cNvPr id="10486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45740" name="Straight Connector 13"/>
          <p:cNvCxnSpPr>
            <a:cxnSpLocks/>
          </p:cNvCxnSpPr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4865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865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4/5/2026</a:t>
            </a:fld>
            <a:endParaRPr lang="en-US" dirty="0"/>
          </a:p>
        </p:txBody>
      </p:sp>
      <p:sp>
        <p:nvSpPr>
          <p:cNvPr id="104865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45735" name="Straight Connector 13"/>
          <p:cNvCxnSpPr>
            <a:cxnSpLocks/>
          </p:cNvCxnSpPr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29" name="Straight Connector 6"/>
          <p:cNvCxnSpPr>
            <a:cxnSpLocks/>
          </p:cNvCxnSpPr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5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485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85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4/5/2026</a:t>
            </a:fld>
            <a:endParaRPr lang="en-US" dirty="0"/>
          </a:p>
        </p:txBody>
      </p:sp>
      <p:sp>
        <p:nvSpPr>
          <p:cNvPr id="10485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5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48634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486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4/5/2026</a:t>
            </a:fld>
            <a:endParaRPr lang="en-US" dirty="0"/>
          </a:p>
        </p:txBody>
      </p:sp>
      <p:sp>
        <p:nvSpPr>
          <p:cNvPr id="10486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45733" name="Straight Connector 15"/>
          <p:cNvCxnSpPr>
            <a:cxnSpLocks/>
          </p:cNvCxnSpPr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7" name="Straight Connector 7"/>
          <p:cNvCxnSpPr>
            <a:cxnSpLocks/>
          </p:cNvCxnSpPr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6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48669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8670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867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4/5/2026</a:t>
            </a:fld>
            <a:endParaRPr lang="en-US" dirty="0"/>
          </a:p>
        </p:txBody>
      </p:sp>
      <p:sp>
        <p:nvSpPr>
          <p:cNvPr id="104867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7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48639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48640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864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48642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864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4/5/2026</a:t>
            </a:fld>
            <a:endParaRPr lang="en-US" dirty="0"/>
          </a:p>
        </p:txBody>
      </p:sp>
      <p:sp>
        <p:nvSpPr>
          <p:cNvPr id="104864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4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45734" name="Straight Connector 17"/>
          <p:cNvCxnSpPr>
            <a:cxnSpLocks/>
          </p:cNvCxnSpPr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4860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4/5/2026</a:t>
            </a:fld>
            <a:endParaRPr lang="en-US" dirty="0"/>
          </a:p>
        </p:txBody>
      </p:sp>
      <p:sp>
        <p:nvSpPr>
          <p:cNvPr id="104860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45730" name="Straight Connector 13"/>
          <p:cNvCxnSpPr>
            <a:cxnSpLocks/>
          </p:cNvCxnSpPr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4/5/2026</a:t>
            </a:fld>
            <a:endParaRPr lang="en-US" dirty="0"/>
          </a:p>
        </p:txBody>
      </p:sp>
      <p:sp>
        <p:nvSpPr>
          <p:cNvPr id="104864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4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4868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868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4868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4/5/2026</a:t>
            </a:fld>
            <a:endParaRPr lang="en-US" dirty="0"/>
          </a:p>
        </p:txBody>
      </p:sp>
      <p:sp>
        <p:nvSpPr>
          <p:cNvPr id="104868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8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45739" name="Straight Connector 15"/>
          <p:cNvCxnSpPr>
            <a:cxnSpLocks/>
          </p:cNvCxnSpPr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4862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1048623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4862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4/5/2026</a:t>
            </a:fld>
            <a:endParaRPr lang="en-US" dirty="0"/>
          </a:p>
        </p:txBody>
      </p:sp>
      <p:sp>
        <p:nvSpPr>
          <p:cNvPr id="104862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2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097152" name="Picture 7" descr="HD-PanelContent.png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48576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097153" name="Picture 9" descr="HDRibbonContent-UniformTrim.png"/>
            <p:cNvPicPr>
              <a:picLocks noChangeAspect="1"/>
            </p:cNvPicPr>
            <p:nvPr/>
          </p:nvPicPr>
          <p:blipFill rotWithShape="1">
            <a:blip r:embed="rId20"/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097154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/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1048577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48578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8579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t>4/5/2026</a:t>
            </a:fld>
            <a:endParaRPr lang="en-US" dirty="0"/>
          </a:p>
        </p:txBody>
      </p:sp>
      <p:sp>
        <p:nvSpPr>
          <p:cNvPr id="104858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4858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>
                <a:ea typeface="+mj-lt"/>
                <a:cs typeface="+mj-lt"/>
              </a:rPr>
              <a:t>Међународни дан кувара – здрава исхрана и мотивација за здрав живот</a:t>
            </a:r>
            <a:endParaRPr lang="sr-Latn-RS" sz="4000" dirty="0"/>
          </a:p>
        </p:txBody>
      </p:sp>
      <p:sp>
        <p:nvSpPr>
          <p:cNvPr id="1048589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>
                <a:ea typeface="+mn-lt"/>
                <a:cs typeface="+mn-lt"/>
              </a:rPr>
              <a:t>Писала је: </a:t>
            </a:r>
            <a:r>
              <a:rPr lang="sr-Cyrl-RS" dirty="0" err="1">
                <a:ea typeface="+mn-lt"/>
                <a:cs typeface="+mn-lt"/>
              </a:rPr>
              <a:t>Мерема</a:t>
            </a:r>
            <a:r>
              <a:rPr lang="sr-Cyrl-RS" dirty="0">
                <a:ea typeface="+mn-lt"/>
                <a:cs typeface="+mn-lt"/>
              </a:rPr>
              <a:t> </a:t>
            </a:r>
            <a:r>
              <a:rPr lang="sr-Cyrl-RS" dirty="0" err="1">
                <a:ea typeface="+mn-lt"/>
                <a:cs typeface="+mn-lt"/>
              </a:rPr>
              <a:t>Исуфи</a:t>
            </a:r>
            <a:endParaRPr lang="sr-Latn-R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a typeface="+mj-lt"/>
                <a:cs typeface="+mj-lt"/>
              </a:rPr>
              <a:t>Поводом обележавања Међународног дана </a:t>
            </a:r>
            <a:r>
              <a:rPr lang="ru-RU" dirty="0" smtClean="0">
                <a:ea typeface="+mj-lt"/>
                <a:cs typeface="+mj-lt"/>
              </a:rPr>
              <a:t>кувара</a:t>
            </a:r>
            <a:endParaRPr lang="ru-RU" dirty="0">
              <a:ea typeface="+mj-lt"/>
              <a:cs typeface="+mj-lt"/>
            </a:endParaRPr>
          </a:p>
        </p:txBody>
      </p:sp>
      <p:sp>
        <p:nvSpPr>
          <p:cNvPr id="1048596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ea typeface="+mn-lt"/>
                <a:cs typeface="+mn-lt"/>
              </a:rPr>
              <a:t>Ученици наше школе су кроз Новинарску секцију разговарали о важности здраве исхране и о томе како правилне навике у исхрани утичу на здравље, енергију и мотивацију сваког човека. Овај дан није само прилика да се ода признање свим куварима који својим умећем улепшавају наше оброке, већ и да се подсетимо колико је важно да бирамо квалитетне, природне и разноврсне намирнице. </a:t>
            </a:r>
            <a:endParaRPr lang="sr-Latn-RS" dirty="0" smtClean="0">
              <a:ea typeface="+mn-lt"/>
              <a:cs typeface="+mn-lt"/>
            </a:endParaRPr>
          </a:p>
          <a:p>
            <a:r>
              <a:rPr lang="ru-RU" dirty="0" smtClean="0">
                <a:ea typeface="+mn-lt"/>
                <a:cs typeface="+mn-lt"/>
              </a:rPr>
              <a:t>У </a:t>
            </a:r>
            <a:r>
              <a:rPr lang="ru-RU" dirty="0">
                <a:ea typeface="+mn-lt"/>
                <a:cs typeface="+mn-lt"/>
              </a:rPr>
              <a:t>духу здравих навика и кулинарске инспирације, разговарали смо са Млађаном Станковићем, </a:t>
            </a:r>
            <a:r>
              <a:rPr lang="sr-Cyrl-RS" dirty="0" smtClean="0">
                <a:ea typeface="+mn-lt"/>
                <a:cs typeface="+mn-lt"/>
              </a:rPr>
              <a:t>наставником </a:t>
            </a:r>
            <a:r>
              <a:rPr lang="sr-Cyrl-RS" dirty="0" err="1" smtClean="0">
                <a:ea typeface="+mn-lt"/>
                <a:cs typeface="+mn-lt"/>
              </a:rPr>
              <a:t>куварства</a:t>
            </a:r>
            <a:r>
              <a:rPr lang="sr-Cyrl-RS" dirty="0" smtClean="0">
                <a:ea typeface="+mn-lt"/>
                <a:cs typeface="+mn-lt"/>
              </a:rPr>
              <a:t> и практичних вештина</a:t>
            </a:r>
            <a:r>
              <a:rPr lang="ru-RU" dirty="0" smtClean="0">
                <a:ea typeface="+mn-lt"/>
                <a:cs typeface="+mn-lt"/>
              </a:rPr>
              <a:t>, </a:t>
            </a:r>
            <a:r>
              <a:rPr lang="ru-RU" dirty="0">
                <a:ea typeface="+mn-lt"/>
                <a:cs typeface="+mn-lt"/>
              </a:rPr>
              <a:t>који нам је открио више о значају Међународног дана кувара, мотивацији младих и важности здраве исхране у свакодневном животу.</a:t>
            </a:r>
            <a:r>
              <a:rPr lang="sr-Latn-RS" dirty="0" smtClean="0">
                <a:ea typeface="+mn-lt"/>
                <a:cs typeface="+mn-lt"/>
              </a:rPr>
              <a:t> </a:t>
            </a:r>
            <a:endParaRPr lang="sr-Latn-R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>
                <a:ea typeface="+mj-lt"/>
                <a:cs typeface="+mj-lt"/>
              </a:rPr>
              <a:t>Интервју са Млађаном Станковићем</a:t>
            </a:r>
            <a:endParaRPr lang="sr-Latn-RS" dirty="0"/>
          </a:p>
        </p:txBody>
      </p:sp>
      <p:sp>
        <p:nvSpPr>
          <p:cNvPr id="1048598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ea typeface="+mn-lt"/>
                <a:cs typeface="+mn-lt"/>
              </a:rPr>
              <a:t>Новинарска </a:t>
            </a:r>
            <a:r>
              <a:rPr lang="ru-RU" dirty="0">
                <a:ea typeface="+mn-lt"/>
                <a:cs typeface="+mn-lt"/>
              </a:rPr>
              <a:t>секција: Шта за Вас представља </a:t>
            </a:r>
            <a:r>
              <a:rPr lang="ru-RU" dirty="0" smtClean="0">
                <a:ea typeface="+mn-lt"/>
                <a:cs typeface="+mn-lt"/>
              </a:rPr>
              <a:t>Међународни дан </a:t>
            </a:r>
            <a:r>
              <a:rPr lang="ru-RU" dirty="0">
                <a:ea typeface="+mn-lt"/>
                <a:cs typeface="+mn-lt"/>
              </a:rPr>
              <a:t>кувара?</a:t>
            </a:r>
          </a:p>
          <a:p>
            <a:r>
              <a:rPr lang="ru-RU" dirty="0" smtClean="0">
                <a:ea typeface="+mn-lt"/>
                <a:cs typeface="+mn-lt"/>
              </a:rPr>
              <a:t>Млађан </a:t>
            </a:r>
            <a:r>
              <a:rPr lang="ru-RU" dirty="0">
                <a:ea typeface="+mn-lt"/>
                <a:cs typeface="+mn-lt"/>
              </a:rPr>
              <a:t>Станковић: Међународни дан кувара је посебан датум којим одајемо признање свим куварима и љубитељима кулинарства. То је дан када се истиче важност њиховог рада, креативности и труда да храну претворе у право уметничко дело. Такође, то је прилика да се ученици мотивишу и подсете колико је кулинарство значајно занимање које спаја традицију, здравље и љубав према храни.</a:t>
            </a:r>
            <a:endParaRPr lang="sr-Latn-R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ea typeface="+mn-lt"/>
                <a:cs typeface="+mn-lt"/>
              </a:rPr>
              <a:t>Новинарска </a:t>
            </a:r>
            <a:r>
              <a:rPr lang="ru-RU" dirty="0">
                <a:ea typeface="+mn-lt"/>
                <a:cs typeface="+mn-lt"/>
              </a:rPr>
              <a:t>секција: Колико је важна здрава исхрана у </a:t>
            </a:r>
            <a:r>
              <a:rPr lang="ru-RU" dirty="0" smtClean="0">
                <a:ea typeface="+mn-lt"/>
                <a:cs typeface="+mn-lt"/>
              </a:rPr>
              <a:t>данашње време?</a:t>
            </a:r>
            <a:endParaRPr lang="ru-RU" dirty="0">
              <a:ea typeface="+mn-lt"/>
              <a:cs typeface="+mn-lt"/>
            </a:endParaRPr>
          </a:p>
          <a:p>
            <a:r>
              <a:rPr lang="ru-RU" dirty="0" smtClean="0">
                <a:ea typeface="+mn-lt"/>
                <a:cs typeface="+mn-lt"/>
              </a:rPr>
              <a:t>Млађан </a:t>
            </a:r>
            <a:r>
              <a:rPr lang="ru-RU" dirty="0">
                <a:ea typeface="+mn-lt"/>
                <a:cs typeface="+mn-lt"/>
              </a:rPr>
              <a:t>Станковић: Здрава исхрана је темељ доброг здравља и квалитетног живота. У времену брзог темпа и индустријске хране, веома је важно да млади науче да бирају природне и сезонске намирнице. Здравим изборима чувамо организам, али и повећавамо концентрацију, енергију и добро расположење.</a:t>
            </a:r>
            <a:endParaRPr lang="sr-Latn-R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ea typeface="+mn-lt"/>
                <a:cs typeface="+mn-lt"/>
              </a:rPr>
              <a:t>Новинарска </a:t>
            </a:r>
            <a:r>
              <a:rPr lang="ru-RU" dirty="0">
                <a:ea typeface="+mn-lt"/>
                <a:cs typeface="+mn-lt"/>
              </a:rPr>
              <a:t>секција: Како мотивисати младе да се хране здраво?</a:t>
            </a:r>
          </a:p>
          <a:p>
            <a:r>
              <a:rPr lang="ru-RU" dirty="0" smtClean="0">
                <a:ea typeface="+mn-lt"/>
                <a:cs typeface="+mn-lt"/>
              </a:rPr>
              <a:t>Млађан </a:t>
            </a:r>
            <a:r>
              <a:rPr lang="ru-RU" dirty="0">
                <a:ea typeface="+mn-lt"/>
                <a:cs typeface="+mn-lt"/>
              </a:rPr>
              <a:t>Станковић: Најбоља мотивација је </a:t>
            </a:r>
            <a:r>
              <a:rPr lang="ru-RU" dirty="0" smtClean="0">
                <a:ea typeface="+mn-lt"/>
                <a:cs typeface="+mn-lt"/>
              </a:rPr>
              <a:t>на пример, када </a:t>
            </a:r>
            <a:r>
              <a:rPr lang="ru-RU" dirty="0">
                <a:ea typeface="+mn-lt"/>
                <a:cs typeface="+mn-lt"/>
              </a:rPr>
              <a:t>ученици виде да здрава храна може бити укусна, разноврсна и лепо сервирана, </a:t>
            </a:r>
            <a:r>
              <a:rPr lang="ru-RU" dirty="0" smtClean="0">
                <a:ea typeface="+mn-lt"/>
                <a:cs typeface="+mn-lt"/>
              </a:rPr>
              <a:t>онда сами </a:t>
            </a:r>
            <a:r>
              <a:rPr lang="ru-RU" dirty="0">
                <a:ea typeface="+mn-lt"/>
                <a:cs typeface="+mn-lt"/>
              </a:rPr>
              <a:t>почињу да мењају навике. Потребно је да школе и породице заједно утичу на свест младих – кроз радионице, часове кувања и разговоре о здрављу. Мале промене воде ка великим резултатима.</a:t>
            </a:r>
            <a:endParaRPr lang="sr-Latn-R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ea typeface="+mn-lt"/>
                <a:cs typeface="+mn-lt"/>
              </a:rPr>
              <a:t>Новинарска секција: Порука за </a:t>
            </a:r>
            <a:r>
              <a:rPr lang="ru-RU" dirty="0" smtClean="0">
                <a:ea typeface="+mn-lt"/>
                <a:cs typeface="+mn-lt"/>
              </a:rPr>
              <a:t>Међународни дан </a:t>
            </a:r>
            <a:r>
              <a:rPr lang="ru-RU" dirty="0">
                <a:ea typeface="+mn-lt"/>
                <a:cs typeface="+mn-lt"/>
              </a:rPr>
              <a:t>кувара?</a:t>
            </a:r>
          </a:p>
          <a:p>
            <a:r>
              <a:rPr lang="ru-RU" dirty="0">
                <a:ea typeface="+mn-lt"/>
                <a:cs typeface="+mn-lt"/>
              </a:rPr>
              <a:t>Млађан Станковић: Да са љубављу кувамо, са пажњом бирамо намирнице и да сваког дана учинимо бар један оброк здравијим. Храна је више од потребе – она је начин да покажемо бригу, креативност и захвалност према животу</a:t>
            </a:r>
            <a:r>
              <a:rPr lang="sr-Latn-RS" dirty="0" smtClean="0">
                <a:ea typeface="+mn-lt"/>
                <a:cs typeface="+mn-lt"/>
              </a:rPr>
              <a:t>. </a:t>
            </a:r>
            <a:endParaRPr lang="sr-Latn-RS" dirty="0">
              <a:ea typeface="+mn-lt"/>
              <a:cs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ea typeface="+mj-lt"/>
                <a:cs typeface="+mj-lt"/>
              </a:rPr>
              <a:t>Закључак</a:t>
            </a:r>
            <a:endParaRPr lang="sr-Latn-RS" dirty="0"/>
          </a:p>
        </p:txBody>
      </p:sp>
      <p:sp>
        <p:nvSpPr>
          <p:cNvPr id="1048606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ea typeface="+mn-lt"/>
                <a:cs typeface="+mn-lt"/>
              </a:rPr>
              <a:t>Обележавање Међународног дана </a:t>
            </a:r>
            <a:r>
              <a:rPr lang="ru-RU" dirty="0">
                <a:ea typeface="+mn-lt"/>
                <a:cs typeface="+mn-lt"/>
              </a:rPr>
              <a:t>кувара подсећа нас да иза сваког здравог и укусног оброка стоји труд, знање и љубав оних који га припремају. Здрава исхрана није пролазни тренд, већ начин живота који чува наше тело и дух. Кроз овакве догађаје учимо да ценимо храну, поштујемо куварски позив и негујемо навике које нас воде ка здравијој и срећнијој будућности. </a:t>
            </a:r>
            <a:r>
              <a:rPr lang="ru-RU">
                <a:ea typeface="+mn-lt"/>
                <a:cs typeface="+mn-lt"/>
              </a:rPr>
              <a:t>Нека </a:t>
            </a:r>
            <a:r>
              <a:rPr lang="ru-RU" smtClean="0">
                <a:ea typeface="+mn-lt"/>
                <a:cs typeface="+mn-lt"/>
              </a:rPr>
              <a:t>Међународни дан </a:t>
            </a:r>
            <a:r>
              <a:rPr lang="ru-RU" dirty="0">
                <a:ea typeface="+mn-lt"/>
                <a:cs typeface="+mn-lt"/>
              </a:rPr>
              <a:t>кувара буде инспирација свима да се свакодневно хране паметно, са мером и – са срцем. </a:t>
            </a:r>
            <a:r>
              <a:rPr lang="ru-RU" dirty="0" smtClean="0">
                <a:ea typeface="+mn-lt"/>
                <a:cs typeface="+mn-lt"/>
              </a:rPr>
              <a:t>❤</a:t>
            </a:r>
            <a:endParaRPr lang="sr-Latn-R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474</Words>
  <Application>Microsoft Office PowerPoint</Application>
  <PresentationFormat>Prilagođavanje</PresentationFormat>
  <Paragraphs>16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Organic</vt:lpstr>
      <vt:lpstr>Међународни дан кувара – здрава исхрана и мотивација за здрав живот</vt:lpstr>
      <vt:lpstr>Поводом обележавања Међународног дана кувара</vt:lpstr>
      <vt:lpstr>Интервју са Млађаном Станковићем</vt:lpstr>
      <vt:lpstr>PowerPoint prezentacija</vt:lpstr>
      <vt:lpstr>PowerPoint prezentacija</vt:lpstr>
      <vt:lpstr>PowerPoint prezentacija</vt:lpstr>
      <vt:lpstr>Закључак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kuvara – zdrava ishrana i motivacija za zdrav život</dc:title>
  <dc:creator>SM-A725F</dc:creator>
  <cp:lastModifiedBy>M. S.</cp:lastModifiedBy>
  <cp:revision>2</cp:revision>
  <dcterms:created xsi:type="dcterms:W3CDTF">2025-11-10T19:44:19Z</dcterms:created>
  <dcterms:modified xsi:type="dcterms:W3CDTF">2026-04-05T08:23:37Z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aa7f128bf9424cd3a3eba5ed2251a19a</vt:lpwstr>
  </property>
</Properties>
</file>